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7202"/>
    <a:srgbClr val="FFFB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94660"/>
  </p:normalViewPr>
  <p:slideViewPr>
    <p:cSldViewPr>
      <p:cViewPr>
        <p:scale>
          <a:sx n="90" d="100"/>
          <a:sy n="90" d="100"/>
        </p:scale>
        <p:origin x="-1181" y="14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832DC-D7BC-4DB7-B284-866FE409B725}" type="datetimeFigureOut">
              <a:rPr lang="de-DE" smtClean="0"/>
              <a:t>26.06.2026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583AE-A74A-48DA-AE0F-3B5696D3E355}" type="slidenum">
              <a:rPr lang="de-DE" smtClean="0"/>
              <a:t>‹Nr.›</a:t>
            </a:fld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852" y="404664"/>
            <a:ext cx="1008112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686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832DC-D7BC-4DB7-B284-866FE409B725}" type="datetimeFigureOut">
              <a:rPr lang="de-DE" smtClean="0"/>
              <a:t>26.06.2026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583AE-A74A-48DA-AE0F-3B5696D3E355}" type="slidenum">
              <a:rPr lang="de-DE" smtClean="0"/>
              <a:t>‹Nr.›</a:t>
            </a:fld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852" y="404664"/>
            <a:ext cx="1008112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359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2800" b="1" cap="all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832DC-D7BC-4DB7-B284-866FE409B725}" type="datetimeFigureOut">
              <a:rPr lang="de-DE" smtClean="0"/>
              <a:t>26.06.2026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583AE-A74A-48DA-AE0F-3B5696D3E355}" type="slidenum">
              <a:rPr lang="de-DE" smtClean="0"/>
              <a:t>‹Nr.›</a:t>
            </a:fld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852" y="404664"/>
            <a:ext cx="1008112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473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832DC-D7BC-4DB7-B284-866FE409B725}" type="datetimeFigureOut">
              <a:rPr lang="de-DE" smtClean="0"/>
              <a:t>26.06.2026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583AE-A74A-48DA-AE0F-3B5696D3E355}" type="slidenum">
              <a:rPr lang="de-DE" smtClean="0"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852" y="404664"/>
            <a:ext cx="1008112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852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832DC-D7BC-4DB7-B284-866FE409B725}" type="datetimeFigureOut">
              <a:rPr lang="de-DE" smtClean="0"/>
              <a:t>26.06.2026</a:t>
            </a:fld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583AE-A74A-48DA-AE0F-3B5696D3E355}" type="slidenum">
              <a:rPr lang="de-DE" smtClean="0"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852" y="404664"/>
            <a:ext cx="1008112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647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832DC-D7BC-4DB7-B284-866FE409B725}" type="datetimeFigureOut">
              <a:rPr lang="de-DE" smtClean="0"/>
              <a:t>26.06.2026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583AE-A74A-48DA-AE0F-3B5696D3E355}" type="slidenum">
              <a:rPr lang="de-DE" smtClean="0"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852" y="404664"/>
            <a:ext cx="1008112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099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832DC-D7BC-4DB7-B284-866FE409B725}" type="datetimeFigureOut">
              <a:rPr lang="de-DE" smtClean="0"/>
              <a:t>26.06.2026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583AE-A74A-48DA-AE0F-3B5696D3E355}" type="slidenum">
              <a:rPr lang="de-DE" smtClean="0"/>
              <a:t>‹Nr.›</a:t>
            </a:fld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852" y="404664"/>
            <a:ext cx="1008112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865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Le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832DC-D7BC-4DB7-B284-866FE409B725}" type="datetimeFigureOut">
              <a:rPr lang="de-DE" smtClean="0"/>
              <a:t>26.06.2026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583AE-A74A-48DA-AE0F-3B5696D3E355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672697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4832DC-D7BC-4DB7-B284-866FE409B725}" type="datetimeFigureOut">
              <a:rPr lang="de-DE" smtClean="0"/>
              <a:t>26.06.2026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583AE-A74A-48DA-AE0F-3B5696D3E355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0421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4"/>
          <p:cNvGrpSpPr/>
          <p:nvPr/>
        </p:nvGrpSpPr>
        <p:grpSpPr>
          <a:xfrm>
            <a:off x="5724128" y="6128340"/>
            <a:ext cx="2994660" cy="541020"/>
            <a:chOff x="0" y="0"/>
            <a:chExt cx="2994660" cy="541020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6900" y="0"/>
              <a:ext cx="1127760" cy="541020"/>
            </a:xfrm>
            <a:prstGeom prst="rect">
              <a:avLst/>
            </a:prstGeom>
          </p:spPr>
        </p:pic>
        <p:pic>
          <p:nvPicPr>
            <p:cNvPr id="7" name="Grafik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723900" cy="541020"/>
            </a:xfrm>
            <a:prstGeom prst="rect">
              <a:avLst/>
            </a:prstGeom>
          </p:spPr>
        </p:pic>
        <p:pic>
          <p:nvPicPr>
            <p:cNvPr id="8" name="Grafik 7" descr="https://upload.wikimedia.org/wikipedia/commons/3/31/LAGeSo_Logo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" y="0"/>
              <a:ext cx="922020" cy="54102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" name="Gruppieren 12"/>
          <p:cNvGrpSpPr/>
          <p:nvPr/>
        </p:nvGrpSpPr>
        <p:grpSpPr>
          <a:xfrm>
            <a:off x="-36513" y="0"/>
            <a:ext cx="3384375" cy="6858000"/>
            <a:chOff x="5810548" y="-963488"/>
            <a:chExt cx="3728453" cy="7555230"/>
          </a:xfrm>
        </p:grpSpPr>
        <p:pic>
          <p:nvPicPr>
            <p:cNvPr id="11" name="Grafik 10"/>
            <p:cNvPicPr/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240" r="6758"/>
            <a:stretch/>
          </p:blipFill>
          <p:spPr bwMode="auto">
            <a:xfrm>
              <a:off x="5810548" y="-963488"/>
              <a:ext cx="3651250" cy="755523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2" name="Rechteck 11"/>
            <p:cNvSpPr/>
            <p:nvPr/>
          </p:nvSpPr>
          <p:spPr>
            <a:xfrm rot="16200000">
              <a:off x="7953724" y="2526789"/>
              <a:ext cx="2879090" cy="29146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de-DE" sz="900" dirty="0">
                  <a:solidFill>
                    <a:srgbClr val="BFBFBF"/>
                  </a:solidFill>
                  <a:effectLst/>
                  <a:ea typeface="Calibri"/>
                  <a:cs typeface="Times New Roman"/>
                </a:rPr>
                <a:t>© 1994 Krüppelfrauen Bremen &amp; Renate Rochner</a:t>
              </a:r>
              <a:endParaRPr lang="de-DE" sz="1100" dirty="0">
                <a:effectLst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de-DE" sz="800" dirty="0">
                  <a:effectLst/>
                  <a:ea typeface="Calibri"/>
                  <a:cs typeface="Times New Roman"/>
                </a:rPr>
                <a:t> </a:t>
              </a:r>
              <a:endParaRPr lang="de-DE" sz="1100" dirty="0">
                <a:effectLst/>
                <a:ea typeface="Calibri"/>
                <a:cs typeface="Times New Roman"/>
              </a:endParaRPr>
            </a:p>
          </p:txBody>
        </p:sp>
      </p:grpSp>
      <p:sp>
        <p:nvSpPr>
          <p:cNvPr id="15" name="Textfeld 14"/>
          <p:cNvSpPr txBox="1"/>
          <p:nvPr/>
        </p:nvSpPr>
        <p:spPr>
          <a:xfrm>
            <a:off x="3785023" y="3513202"/>
            <a:ext cx="46634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Stadtplanerische </a:t>
            </a:r>
            <a:r>
              <a:rPr lang="de-DE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Ziele aus Perspektive des</a:t>
            </a:r>
          </a:p>
          <a:p>
            <a:r>
              <a:rPr lang="de-DE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Netzwerks behinderter 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Frauen Berlin </a:t>
            </a:r>
            <a:r>
              <a:rPr lang="de-DE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e.V.</a:t>
            </a:r>
          </a:p>
        </p:txBody>
      </p:sp>
    </p:spTree>
    <p:extLst>
      <p:ext uri="{BB962C8B-B14F-4D97-AF65-F5344CB8AC3E}">
        <p14:creationId xmlns:p14="http://schemas.microsoft.com/office/powerpoint/2010/main" val="190890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ruppieren 98"/>
          <p:cNvGrpSpPr/>
          <p:nvPr/>
        </p:nvGrpSpPr>
        <p:grpSpPr>
          <a:xfrm>
            <a:off x="1416519" y="4219294"/>
            <a:ext cx="2645662" cy="2221831"/>
            <a:chOff x="1416519" y="4219294"/>
            <a:chExt cx="2645662" cy="2221831"/>
          </a:xfrm>
        </p:grpSpPr>
        <p:cxnSp>
          <p:nvCxnSpPr>
            <p:cNvPr id="91" name="Gerade Verbindung 90"/>
            <p:cNvCxnSpPr/>
            <p:nvPr/>
          </p:nvCxnSpPr>
          <p:spPr>
            <a:xfrm flipV="1">
              <a:off x="2300665" y="4219294"/>
              <a:ext cx="1761516" cy="1378568"/>
            </a:xfrm>
            <a:prstGeom prst="line">
              <a:avLst/>
            </a:prstGeom>
            <a:ln w="76200">
              <a:solidFill>
                <a:srgbClr val="EE72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0" name="Gruppieren 79"/>
            <p:cNvGrpSpPr/>
            <p:nvPr/>
          </p:nvGrpSpPr>
          <p:grpSpPr>
            <a:xfrm>
              <a:off x="1416519" y="5268972"/>
              <a:ext cx="1172153" cy="1172153"/>
              <a:chOff x="10260632" y="4667771"/>
              <a:chExt cx="1908000" cy="1908000"/>
            </a:xfrm>
          </p:grpSpPr>
          <p:sp>
            <p:nvSpPr>
              <p:cNvPr id="42" name="Ellipse 41"/>
              <p:cNvSpPr/>
              <p:nvPr/>
            </p:nvSpPr>
            <p:spPr>
              <a:xfrm>
                <a:off x="10260632" y="4667771"/>
                <a:ext cx="1908000" cy="1908000"/>
              </a:xfrm>
              <a:prstGeom prst="ellipse">
                <a:avLst/>
              </a:prstGeom>
              <a:solidFill>
                <a:srgbClr val="EE72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grpSp>
            <p:nvGrpSpPr>
              <p:cNvPr id="43" name="Gruppieren 42"/>
              <p:cNvGrpSpPr/>
              <p:nvPr/>
            </p:nvGrpSpPr>
            <p:grpSpPr>
              <a:xfrm>
                <a:off x="10714142" y="5011355"/>
                <a:ext cx="1000981" cy="1220832"/>
                <a:chOff x="7138472" y="1847566"/>
                <a:chExt cx="1301483" cy="1587335"/>
              </a:xfrm>
              <a:solidFill>
                <a:srgbClr val="FFFBE5"/>
              </a:solidFill>
            </p:grpSpPr>
            <p:sp>
              <p:nvSpPr>
                <p:cNvPr id="44" name="Rad 43"/>
                <p:cNvSpPr/>
                <p:nvPr/>
              </p:nvSpPr>
              <p:spPr>
                <a:xfrm>
                  <a:off x="7138472" y="2520501"/>
                  <a:ext cx="914400" cy="914400"/>
                </a:xfrm>
                <a:prstGeom prst="donut">
                  <a:avLst>
                    <a:gd name="adj" fmla="val 16983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5" name="Ellipse 44"/>
                <p:cNvSpPr/>
                <p:nvPr/>
              </p:nvSpPr>
              <p:spPr>
                <a:xfrm>
                  <a:off x="7297802" y="1847566"/>
                  <a:ext cx="397647" cy="397647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sp>
              <p:nvSpPr>
                <p:cNvPr id="46" name="Rechteck 45"/>
                <p:cNvSpPr/>
                <p:nvPr/>
              </p:nvSpPr>
              <p:spPr>
                <a:xfrm rot="5400000">
                  <a:off x="7648612" y="2138352"/>
                  <a:ext cx="144000" cy="5040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sp>
              <p:nvSpPr>
                <p:cNvPr id="47" name="L-Form 46"/>
                <p:cNvSpPr/>
                <p:nvPr/>
              </p:nvSpPr>
              <p:spPr>
                <a:xfrm rot="21103414">
                  <a:off x="7400822" y="2007213"/>
                  <a:ext cx="696757" cy="905303"/>
                </a:xfrm>
                <a:prstGeom prst="corner">
                  <a:avLst>
                    <a:gd name="adj1" fmla="val 20495"/>
                    <a:gd name="adj2" fmla="val 23037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sp>
              <p:nvSpPr>
                <p:cNvPr id="48" name="L-Form 47"/>
                <p:cNvSpPr/>
                <p:nvPr/>
              </p:nvSpPr>
              <p:spPr>
                <a:xfrm rot="4039227" flipH="1">
                  <a:off x="7933557" y="2877670"/>
                  <a:ext cx="692600" cy="320196"/>
                </a:xfrm>
                <a:prstGeom prst="corner">
                  <a:avLst>
                    <a:gd name="adj1" fmla="val 48077"/>
                    <a:gd name="adj2" fmla="val 42258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</p:grpSp>
        </p:grpSp>
      </p:grpSp>
      <p:grpSp>
        <p:nvGrpSpPr>
          <p:cNvPr id="101" name="Gruppieren 100"/>
          <p:cNvGrpSpPr/>
          <p:nvPr/>
        </p:nvGrpSpPr>
        <p:grpSpPr>
          <a:xfrm>
            <a:off x="5652120" y="3651942"/>
            <a:ext cx="2294272" cy="1172153"/>
            <a:chOff x="5652120" y="3651942"/>
            <a:chExt cx="2294272" cy="1172153"/>
          </a:xfrm>
        </p:grpSpPr>
        <p:cxnSp>
          <p:nvCxnSpPr>
            <p:cNvPr id="95" name="Gerade Verbindung 94"/>
            <p:cNvCxnSpPr/>
            <p:nvPr/>
          </p:nvCxnSpPr>
          <p:spPr>
            <a:xfrm>
              <a:off x="5652120" y="3651942"/>
              <a:ext cx="1437386" cy="586076"/>
            </a:xfrm>
            <a:prstGeom prst="line">
              <a:avLst/>
            </a:prstGeom>
            <a:ln w="76200">
              <a:solidFill>
                <a:srgbClr val="EE72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1" name="Gruppieren 80"/>
            <p:cNvGrpSpPr/>
            <p:nvPr/>
          </p:nvGrpSpPr>
          <p:grpSpPr>
            <a:xfrm>
              <a:off x="6774239" y="3651942"/>
              <a:ext cx="1172153" cy="1172153"/>
              <a:chOff x="11911200" y="4057355"/>
              <a:chExt cx="1908000" cy="1908000"/>
            </a:xfrm>
          </p:grpSpPr>
          <p:sp>
            <p:nvSpPr>
              <p:cNvPr id="49" name="Ellipse 48"/>
              <p:cNvSpPr/>
              <p:nvPr/>
            </p:nvSpPr>
            <p:spPr>
              <a:xfrm>
                <a:off x="11911200" y="4057355"/>
                <a:ext cx="1908000" cy="1908000"/>
              </a:xfrm>
              <a:prstGeom prst="ellipse">
                <a:avLst/>
              </a:prstGeom>
              <a:solidFill>
                <a:srgbClr val="EE72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grpSp>
            <p:nvGrpSpPr>
              <p:cNvPr id="50" name="Gruppieren 49"/>
              <p:cNvGrpSpPr/>
              <p:nvPr/>
            </p:nvGrpSpPr>
            <p:grpSpPr>
              <a:xfrm>
                <a:off x="12447335" y="4335681"/>
                <a:ext cx="835730" cy="1351348"/>
                <a:chOff x="5670483" y="1925265"/>
                <a:chExt cx="2414591" cy="3904315"/>
              </a:xfrm>
              <a:solidFill>
                <a:srgbClr val="FFFBE5"/>
              </a:solidFill>
            </p:grpSpPr>
            <p:grpSp>
              <p:nvGrpSpPr>
                <p:cNvPr id="51" name="Gruppieren 50"/>
                <p:cNvGrpSpPr/>
                <p:nvPr/>
              </p:nvGrpSpPr>
              <p:grpSpPr>
                <a:xfrm>
                  <a:off x="6111087" y="2924275"/>
                  <a:ext cx="1973987" cy="2905305"/>
                  <a:chOff x="8298761" y="2066544"/>
                  <a:chExt cx="1973987" cy="2905305"/>
                </a:xfrm>
                <a:grpFill/>
              </p:grpSpPr>
              <p:sp>
                <p:nvSpPr>
                  <p:cNvPr id="57" name="Abgerundetes Rechteck 56"/>
                  <p:cNvSpPr/>
                  <p:nvPr/>
                </p:nvSpPr>
                <p:spPr>
                  <a:xfrm>
                    <a:off x="8622792" y="2066544"/>
                    <a:ext cx="384048" cy="2167128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dirty="0"/>
                  </a:p>
                </p:txBody>
              </p:sp>
              <p:sp>
                <p:nvSpPr>
                  <p:cNvPr id="58" name="Abgerundetes Rechteck 57"/>
                  <p:cNvSpPr/>
                  <p:nvPr/>
                </p:nvSpPr>
                <p:spPr>
                  <a:xfrm>
                    <a:off x="9034272" y="2731008"/>
                    <a:ext cx="384048" cy="1837944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dirty="0"/>
                  </a:p>
                </p:txBody>
              </p:sp>
              <p:sp>
                <p:nvSpPr>
                  <p:cNvPr id="59" name="Abgerundetes Rechteck 58"/>
                  <p:cNvSpPr/>
                  <p:nvPr/>
                </p:nvSpPr>
                <p:spPr>
                  <a:xfrm>
                    <a:off x="9445752" y="2859024"/>
                    <a:ext cx="384048" cy="1837944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dirty="0"/>
                  </a:p>
                </p:txBody>
              </p:sp>
              <p:sp>
                <p:nvSpPr>
                  <p:cNvPr id="60" name="Abgerundetes Rechteck 59"/>
                  <p:cNvSpPr/>
                  <p:nvPr/>
                </p:nvSpPr>
                <p:spPr>
                  <a:xfrm>
                    <a:off x="9857232" y="2959608"/>
                    <a:ext cx="384048" cy="1122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dirty="0"/>
                  </a:p>
                </p:txBody>
              </p:sp>
              <p:sp>
                <p:nvSpPr>
                  <p:cNvPr id="61" name="Abgerundetes Rechteck 60"/>
                  <p:cNvSpPr/>
                  <p:nvPr/>
                </p:nvSpPr>
                <p:spPr>
                  <a:xfrm rot="19421269">
                    <a:off x="8298761" y="2895600"/>
                    <a:ext cx="384048" cy="1837944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dirty="0"/>
                  </a:p>
                </p:txBody>
              </p:sp>
              <p:sp>
                <p:nvSpPr>
                  <p:cNvPr id="62" name="Sehne 21"/>
                  <p:cNvSpPr/>
                  <p:nvPr/>
                </p:nvSpPr>
                <p:spPr>
                  <a:xfrm rot="16425945">
                    <a:off x="8516156" y="3215258"/>
                    <a:ext cx="1778611" cy="1734572"/>
                  </a:xfrm>
                  <a:prstGeom prst="chord">
                    <a:avLst>
                      <a:gd name="adj1" fmla="val 4315211"/>
                      <a:gd name="adj2" fmla="val 16908028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dirty="0"/>
                  </a:p>
                </p:txBody>
              </p:sp>
              <p:sp>
                <p:nvSpPr>
                  <p:cNvPr id="63" name="Rechteck 62"/>
                  <p:cNvSpPr/>
                  <p:nvPr/>
                </p:nvSpPr>
                <p:spPr>
                  <a:xfrm>
                    <a:off x="8814816" y="3366516"/>
                    <a:ext cx="1234440" cy="716028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dirty="0"/>
                  </a:p>
                </p:txBody>
              </p:sp>
            </p:grpSp>
            <p:grpSp>
              <p:nvGrpSpPr>
                <p:cNvPr id="52" name="Gruppieren 51"/>
                <p:cNvGrpSpPr/>
                <p:nvPr/>
              </p:nvGrpSpPr>
              <p:grpSpPr>
                <a:xfrm>
                  <a:off x="5670483" y="1925265"/>
                  <a:ext cx="956659" cy="909716"/>
                  <a:chOff x="7952477" y="656788"/>
                  <a:chExt cx="956659" cy="909716"/>
                </a:xfrm>
                <a:grpFill/>
              </p:grpSpPr>
              <p:sp>
                <p:nvSpPr>
                  <p:cNvPr id="53" name="Ellipse 52"/>
                  <p:cNvSpPr/>
                  <p:nvPr/>
                </p:nvSpPr>
                <p:spPr>
                  <a:xfrm>
                    <a:off x="8549136" y="656788"/>
                    <a:ext cx="360000" cy="3600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dirty="0"/>
                  </a:p>
                </p:txBody>
              </p:sp>
              <p:sp>
                <p:nvSpPr>
                  <p:cNvPr id="54" name="Ellipse 53"/>
                  <p:cNvSpPr/>
                  <p:nvPr/>
                </p:nvSpPr>
                <p:spPr>
                  <a:xfrm>
                    <a:off x="7952477" y="1206504"/>
                    <a:ext cx="360000" cy="3600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dirty="0"/>
                  </a:p>
                </p:txBody>
              </p:sp>
              <p:sp>
                <p:nvSpPr>
                  <p:cNvPr id="55" name="Ellipse 54"/>
                  <p:cNvSpPr/>
                  <p:nvPr/>
                </p:nvSpPr>
                <p:spPr>
                  <a:xfrm>
                    <a:off x="8545752" y="1206504"/>
                    <a:ext cx="360000" cy="3600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dirty="0"/>
                  </a:p>
                </p:txBody>
              </p:sp>
              <p:sp>
                <p:nvSpPr>
                  <p:cNvPr id="56" name="Ellipse 55"/>
                  <p:cNvSpPr/>
                  <p:nvPr/>
                </p:nvSpPr>
                <p:spPr>
                  <a:xfrm>
                    <a:off x="7952477" y="656788"/>
                    <a:ext cx="360000" cy="3600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dirty="0"/>
                  </a:p>
                </p:txBody>
              </p:sp>
            </p:grpSp>
          </p:grpSp>
        </p:grpSp>
      </p:grpSp>
      <p:grpSp>
        <p:nvGrpSpPr>
          <p:cNvPr id="98" name="Gruppieren 97"/>
          <p:cNvGrpSpPr/>
          <p:nvPr/>
        </p:nvGrpSpPr>
        <p:grpSpPr>
          <a:xfrm>
            <a:off x="1753525" y="2124518"/>
            <a:ext cx="2026387" cy="1172153"/>
            <a:chOff x="1753525" y="2124518"/>
            <a:chExt cx="2026387" cy="1172153"/>
          </a:xfrm>
        </p:grpSpPr>
        <p:cxnSp>
          <p:nvCxnSpPr>
            <p:cNvPr id="90" name="Gerade Verbindung 89"/>
            <p:cNvCxnSpPr/>
            <p:nvPr/>
          </p:nvCxnSpPr>
          <p:spPr>
            <a:xfrm>
              <a:off x="2712949" y="2879288"/>
              <a:ext cx="1066963" cy="417383"/>
            </a:xfrm>
            <a:prstGeom prst="line">
              <a:avLst/>
            </a:prstGeom>
            <a:ln w="76200">
              <a:solidFill>
                <a:srgbClr val="EE72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8" name="Gruppieren 77"/>
            <p:cNvGrpSpPr/>
            <p:nvPr/>
          </p:nvGrpSpPr>
          <p:grpSpPr>
            <a:xfrm>
              <a:off x="1753525" y="2124518"/>
              <a:ext cx="1172153" cy="1172153"/>
              <a:chOff x="4228187" y="3191197"/>
              <a:chExt cx="1908000" cy="1908000"/>
            </a:xfrm>
          </p:grpSpPr>
          <p:sp>
            <p:nvSpPr>
              <p:cNvPr id="64" name="Ellipse 63"/>
              <p:cNvSpPr/>
              <p:nvPr/>
            </p:nvSpPr>
            <p:spPr>
              <a:xfrm>
                <a:off x="4228187" y="3191197"/>
                <a:ext cx="1908000" cy="1908000"/>
              </a:xfrm>
              <a:prstGeom prst="ellipse">
                <a:avLst/>
              </a:prstGeom>
              <a:solidFill>
                <a:srgbClr val="EE72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grpSp>
            <p:nvGrpSpPr>
              <p:cNvPr id="66" name="Gruppieren 65"/>
              <p:cNvGrpSpPr/>
              <p:nvPr/>
            </p:nvGrpSpPr>
            <p:grpSpPr>
              <a:xfrm>
                <a:off x="4634300" y="3577696"/>
                <a:ext cx="1095775" cy="1135003"/>
                <a:chOff x="6811037" y="2892314"/>
                <a:chExt cx="1478438" cy="1531366"/>
              </a:xfrm>
              <a:solidFill>
                <a:srgbClr val="FFFBE5"/>
              </a:solidFill>
            </p:grpSpPr>
            <p:sp>
              <p:nvSpPr>
                <p:cNvPr id="67" name="Halbbogen 66"/>
                <p:cNvSpPr/>
                <p:nvPr/>
              </p:nvSpPr>
              <p:spPr>
                <a:xfrm>
                  <a:off x="6973243" y="2907792"/>
                  <a:ext cx="1018613" cy="1070836"/>
                </a:xfrm>
                <a:prstGeom prst="blockArc">
                  <a:avLst>
                    <a:gd name="adj1" fmla="val 10800000"/>
                    <a:gd name="adj2" fmla="val 3861509"/>
                    <a:gd name="adj3" fmla="val 16104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8" name="Halbbogen 67"/>
                <p:cNvSpPr/>
                <p:nvPr/>
              </p:nvSpPr>
              <p:spPr>
                <a:xfrm>
                  <a:off x="7264558" y="3199477"/>
                  <a:ext cx="427055" cy="491575"/>
                </a:xfrm>
                <a:prstGeom prst="blockArc">
                  <a:avLst>
                    <a:gd name="adj1" fmla="val 10800000"/>
                    <a:gd name="adj2" fmla="val 21541126"/>
                    <a:gd name="adj3" fmla="val 18443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9" name="Halbbogen 68"/>
                <p:cNvSpPr/>
                <p:nvPr/>
              </p:nvSpPr>
              <p:spPr>
                <a:xfrm rot="10800000">
                  <a:off x="7132071" y="3633289"/>
                  <a:ext cx="686651" cy="790391"/>
                </a:xfrm>
                <a:prstGeom prst="blockArc">
                  <a:avLst>
                    <a:gd name="adj1" fmla="val 8302400"/>
                    <a:gd name="adj2" fmla="val 19119661"/>
                    <a:gd name="adj3" fmla="val 29939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0" name="Rechteck 69"/>
                <p:cNvSpPr/>
                <p:nvPr/>
              </p:nvSpPr>
              <p:spPr>
                <a:xfrm rot="19162858">
                  <a:off x="7929475" y="2892314"/>
                  <a:ext cx="360000" cy="2160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sp>
              <p:nvSpPr>
                <p:cNvPr id="71" name="Rechteck 70"/>
                <p:cNvSpPr/>
                <p:nvPr/>
              </p:nvSpPr>
              <p:spPr>
                <a:xfrm rot="19162858">
                  <a:off x="6811037" y="3771672"/>
                  <a:ext cx="576000" cy="2160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</p:grpSp>
        </p:grpSp>
      </p:grpSp>
      <p:grpSp>
        <p:nvGrpSpPr>
          <p:cNvPr id="100" name="Gruppieren 99"/>
          <p:cNvGrpSpPr/>
          <p:nvPr/>
        </p:nvGrpSpPr>
        <p:grpSpPr>
          <a:xfrm>
            <a:off x="3851920" y="4436901"/>
            <a:ext cx="1172153" cy="1956433"/>
            <a:chOff x="3851920" y="4436901"/>
            <a:chExt cx="1172153" cy="1956433"/>
          </a:xfrm>
        </p:grpSpPr>
        <p:cxnSp>
          <p:nvCxnSpPr>
            <p:cNvPr id="93" name="Gerade Verbindung 92"/>
            <p:cNvCxnSpPr/>
            <p:nvPr/>
          </p:nvCxnSpPr>
          <p:spPr>
            <a:xfrm flipV="1">
              <a:off x="4437997" y="4436901"/>
              <a:ext cx="275786" cy="1212842"/>
            </a:xfrm>
            <a:prstGeom prst="line">
              <a:avLst/>
            </a:prstGeom>
            <a:ln w="76200">
              <a:solidFill>
                <a:srgbClr val="EE72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7" name="Gruppieren 76"/>
            <p:cNvGrpSpPr/>
            <p:nvPr/>
          </p:nvGrpSpPr>
          <p:grpSpPr>
            <a:xfrm>
              <a:off x="3851920" y="5221181"/>
              <a:ext cx="1172153" cy="1172153"/>
              <a:chOff x="2078077" y="3210104"/>
              <a:chExt cx="1908000" cy="1908000"/>
            </a:xfrm>
          </p:grpSpPr>
          <p:sp>
            <p:nvSpPr>
              <p:cNvPr id="65" name="Ellipse 64"/>
              <p:cNvSpPr/>
              <p:nvPr/>
            </p:nvSpPr>
            <p:spPr>
              <a:xfrm>
                <a:off x="2078077" y="3210104"/>
                <a:ext cx="1908000" cy="1908000"/>
              </a:xfrm>
              <a:prstGeom prst="ellipse">
                <a:avLst/>
              </a:prstGeom>
              <a:solidFill>
                <a:srgbClr val="EE72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grpSp>
            <p:nvGrpSpPr>
              <p:cNvPr id="72" name="Gruppieren 71"/>
              <p:cNvGrpSpPr/>
              <p:nvPr/>
            </p:nvGrpSpPr>
            <p:grpSpPr>
              <a:xfrm>
                <a:off x="2541769" y="3636390"/>
                <a:ext cx="980616" cy="1055428"/>
                <a:chOff x="4590605" y="4930140"/>
                <a:chExt cx="1158957" cy="1247375"/>
              </a:xfrm>
              <a:solidFill>
                <a:srgbClr val="FFFBE5"/>
              </a:solidFill>
            </p:grpSpPr>
            <p:sp>
              <p:nvSpPr>
                <p:cNvPr id="73" name="Gleichschenkliges Dreieck 72"/>
                <p:cNvSpPr/>
                <p:nvPr/>
              </p:nvSpPr>
              <p:spPr>
                <a:xfrm>
                  <a:off x="4590605" y="4930140"/>
                  <a:ext cx="1158957" cy="641320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grpSp>
              <p:nvGrpSpPr>
                <p:cNvPr id="74" name="Gruppieren 73"/>
                <p:cNvGrpSpPr/>
                <p:nvPr/>
              </p:nvGrpSpPr>
              <p:grpSpPr>
                <a:xfrm>
                  <a:off x="4738083" y="5032775"/>
                  <a:ext cx="864000" cy="1144740"/>
                  <a:chOff x="4738083" y="5032775"/>
                  <a:chExt cx="864000" cy="1144740"/>
                </a:xfrm>
                <a:grpFill/>
              </p:grpSpPr>
              <p:sp>
                <p:nvSpPr>
                  <p:cNvPr id="75" name="Rechteck 74"/>
                  <p:cNvSpPr/>
                  <p:nvPr/>
                </p:nvSpPr>
                <p:spPr>
                  <a:xfrm>
                    <a:off x="4738083" y="5464774"/>
                    <a:ext cx="864000" cy="712741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dirty="0"/>
                  </a:p>
                </p:txBody>
              </p:sp>
              <p:sp>
                <p:nvSpPr>
                  <p:cNvPr id="76" name="Rechteck 75"/>
                  <p:cNvSpPr/>
                  <p:nvPr/>
                </p:nvSpPr>
                <p:spPr>
                  <a:xfrm>
                    <a:off x="5345286" y="5032775"/>
                    <a:ext cx="216000" cy="864000"/>
                  </a:xfrm>
                  <a:prstGeom prst="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dirty="0"/>
                  </a:p>
                </p:txBody>
              </p:sp>
            </p:grpSp>
          </p:grpSp>
        </p:grp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EE7202"/>
                </a:solidFill>
              </a:rPr>
              <a:t>Ziel: </a:t>
            </a:r>
            <a:r>
              <a:rPr lang="de-DE" dirty="0" smtClean="0">
                <a:solidFill>
                  <a:srgbClr val="EE7202"/>
                </a:solidFill>
              </a:rPr>
              <a:t>Barrierefreiheit</a:t>
            </a:r>
            <a:endParaRPr lang="de-DE" dirty="0">
              <a:solidFill>
                <a:srgbClr val="EE7202"/>
              </a:solidFill>
            </a:endParaRPr>
          </a:p>
        </p:txBody>
      </p:sp>
      <p:sp>
        <p:nvSpPr>
          <p:cNvPr id="40" name="Ellipse 39"/>
          <p:cNvSpPr/>
          <p:nvPr/>
        </p:nvSpPr>
        <p:spPr>
          <a:xfrm>
            <a:off x="3571853" y="2420888"/>
            <a:ext cx="2268000" cy="2268000"/>
          </a:xfrm>
          <a:prstGeom prst="ellipse">
            <a:avLst/>
          </a:prstGeom>
          <a:solidFill>
            <a:srgbClr val="FFFBE5"/>
          </a:solidFill>
          <a:ln w="76200">
            <a:solidFill>
              <a:srgbClr val="EE72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barrierefrei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85" name="Abgerundete rechteckige Legende 84"/>
          <p:cNvSpPr/>
          <p:nvPr/>
        </p:nvSpPr>
        <p:spPr>
          <a:xfrm flipH="1">
            <a:off x="444949" y="3846023"/>
            <a:ext cx="2268000" cy="648000"/>
          </a:xfrm>
          <a:prstGeom prst="wedgeRoundRectCallout">
            <a:avLst>
              <a:gd name="adj1" fmla="val -63023"/>
              <a:gd name="adj2" fmla="val 3779"/>
              <a:gd name="adj3" fmla="val 16667"/>
            </a:avLst>
          </a:prstGeom>
          <a:solidFill>
            <a:srgbClr val="EE72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>
                <a:solidFill>
                  <a:srgbClr val="FFFBE5"/>
                </a:solidFill>
              </a:rPr>
              <a:t>…mehr </a:t>
            </a:r>
            <a:r>
              <a:rPr lang="de-DE" dirty="0">
                <a:solidFill>
                  <a:srgbClr val="FFFBE5"/>
                </a:solidFill>
              </a:rPr>
              <a:t>als r</a:t>
            </a:r>
            <a:r>
              <a:rPr lang="de-DE" dirty="0" smtClean="0">
                <a:solidFill>
                  <a:srgbClr val="FFFBE5"/>
                </a:solidFill>
              </a:rPr>
              <a:t>ollstuhlgerecht</a:t>
            </a:r>
            <a:endParaRPr lang="de-DE" dirty="0">
              <a:solidFill>
                <a:srgbClr val="FFFBE5"/>
              </a:solidFill>
            </a:endParaRPr>
          </a:p>
        </p:txBody>
      </p:sp>
      <p:sp>
        <p:nvSpPr>
          <p:cNvPr id="86" name="Abgerundete rechteckige Legende 85"/>
          <p:cNvSpPr/>
          <p:nvPr/>
        </p:nvSpPr>
        <p:spPr>
          <a:xfrm>
            <a:off x="6408456" y="2364830"/>
            <a:ext cx="2268000" cy="648000"/>
          </a:xfrm>
          <a:prstGeom prst="wedgeRoundRectCallout">
            <a:avLst>
              <a:gd name="adj1" fmla="val -60223"/>
              <a:gd name="adj2" fmla="val 42977"/>
              <a:gd name="adj3" fmla="val 16667"/>
            </a:avLst>
          </a:prstGeom>
          <a:solidFill>
            <a:srgbClr val="EE72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>
                <a:solidFill>
                  <a:srgbClr val="FFFBE5"/>
                </a:solidFill>
              </a:rPr>
              <a:t>…umfassend denken</a:t>
            </a:r>
            <a:endParaRPr lang="de-DE" dirty="0">
              <a:solidFill>
                <a:srgbClr val="FFFBE5"/>
              </a:solidFill>
            </a:endParaRPr>
          </a:p>
        </p:txBody>
      </p:sp>
      <p:sp>
        <p:nvSpPr>
          <p:cNvPr id="87" name="Abgerundete rechteckige Legende 86"/>
          <p:cNvSpPr/>
          <p:nvPr/>
        </p:nvSpPr>
        <p:spPr>
          <a:xfrm>
            <a:off x="6069332" y="5483258"/>
            <a:ext cx="2268000" cy="648000"/>
          </a:xfrm>
          <a:prstGeom prst="wedgeRoundRectCallout">
            <a:avLst>
              <a:gd name="adj1" fmla="val -62463"/>
              <a:gd name="adj2" fmla="val -43258"/>
              <a:gd name="adj3" fmla="val 16667"/>
            </a:avLst>
          </a:prstGeom>
          <a:solidFill>
            <a:srgbClr val="EE72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>
                <a:solidFill>
                  <a:srgbClr val="FFFBE5"/>
                </a:solidFill>
              </a:rPr>
              <a:t>…auch in den </a:t>
            </a:r>
            <a:r>
              <a:rPr lang="de-DE" dirty="0" smtClean="0">
                <a:solidFill>
                  <a:srgbClr val="FFFBE5"/>
                </a:solidFill>
              </a:rPr>
              <a:t>Köpfen!</a:t>
            </a:r>
            <a:endParaRPr lang="de-DE" dirty="0">
              <a:solidFill>
                <a:srgbClr val="FFFBE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74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EE7202"/>
                </a:solidFill>
              </a:rPr>
              <a:t>Ziel: Wohnen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de-DE" dirty="0" smtClean="0"/>
          </a:p>
          <a:p>
            <a:r>
              <a:rPr lang="de-DE" dirty="0" smtClean="0"/>
              <a:t>Wohnungs- </a:t>
            </a:r>
            <a:r>
              <a:rPr lang="de-DE" dirty="0"/>
              <a:t>und </a:t>
            </a:r>
            <a:r>
              <a:rPr lang="de-DE" dirty="0" smtClean="0"/>
              <a:t>Städtebau generell barrierefrei</a:t>
            </a:r>
          </a:p>
          <a:p>
            <a:endParaRPr lang="de-DE" dirty="0"/>
          </a:p>
          <a:p>
            <a:r>
              <a:rPr lang="de-DE" dirty="0" smtClean="0"/>
              <a:t>Vermietung barrierefreier Bestandswohnungen</a:t>
            </a:r>
            <a:br>
              <a:rPr lang="de-DE" dirty="0" smtClean="0"/>
            </a:br>
            <a:r>
              <a:rPr lang="de-DE" dirty="0" smtClean="0"/>
              <a:t>nur an behinderte </a:t>
            </a:r>
            <a:r>
              <a:rPr lang="de-DE" dirty="0"/>
              <a:t>Menschen; keine </a:t>
            </a:r>
            <a:r>
              <a:rPr lang="de-DE" dirty="0" smtClean="0"/>
              <a:t>Rückbaupflicht</a:t>
            </a:r>
          </a:p>
          <a:p>
            <a:endParaRPr lang="de-DE" dirty="0"/>
          </a:p>
          <a:p>
            <a:r>
              <a:rPr lang="de-DE" dirty="0" smtClean="0"/>
              <a:t>Zentrale </a:t>
            </a:r>
            <a:r>
              <a:rPr lang="de-DE" dirty="0"/>
              <a:t>Erfassung </a:t>
            </a:r>
            <a:r>
              <a:rPr lang="de-DE" dirty="0" smtClean="0"/>
              <a:t>und Veröffentlichung aller</a:t>
            </a:r>
            <a:br>
              <a:rPr lang="de-DE" dirty="0" smtClean="0"/>
            </a:br>
            <a:r>
              <a:rPr lang="de-DE" dirty="0" smtClean="0"/>
              <a:t>barrierefreien </a:t>
            </a:r>
            <a:r>
              <a:rPr lang="de-DE" dirty="0"/>
              <a:t>Wohnungen (auch </a:t>
            </a:r>
            <a:r>
              <a:rPr lang="de-DE" dirty="0" smtClean="0"/>
              <a:t>von privat)</a:t>
            </a:r>
          </a:p>
          <a:p>
            <a:endParaRPr lang="de-DE" dirty="0" smtClean="0"/>
          </a:p>
          <a:p>
            <a:r>
              <a:rPr lang="de-DE" dirty="0" smtClean="0"/>
              <a:t>Vergabe barrierefreier Wohnungen </a:t>
            </a:r>
            <a:r>
              <a:rPr lang="de-DE" dirty="0"/>
              <a:t>über </a:t>
            </a:r>
            <a:r>
              <a:rPr lang="de-DE" dirty="0" smtClean="0"/>
              <a:t>eine</a:t>
            </a:r>
            <a:br>
              <a:rPr lang="de-DE" dirty="0" smtClean="0"/>
            </a:br>
            <a:r>
              <a:rPr lang="de-DE" dirty="0" smtClean="0"/>
              <a:t>zentrale</a:t>
            </a:r>
            <a:r>
              <a:rPr lang="de-DE" dirty="0"/>
              <a:t> </a:t>
            </a:r>
            <a:r>
              <a:rPr lang="de-DE" dirty="0" smtClean="0"/>
              <a:t>Stelle </a:t>
            </a:r>
            <a:r>
              <a:rPr lang="de-DE" dirty="0"/>
              <a:t>(</a:t>
            </a:r>
            <a:r>
              <a:rPr lang="de-DE" dirty="0" smtClean="0"/>
              <a:t>berlinweit und/oder pro Bezirk</a:t>
            </a:r>
            <a:r>
              <a:rPr lang="de-DE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32372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EE7202"/>
                </a:solidFill>
              </a:rPr>
              <a:t>Ziel: Umfeld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de-DE" dirty="0" smtClean="0"/>
          </a:p>
          <a:p>
            <a:r>
              <a:rPr lang="de-DE" dirty="0" smtClean="0"/>
              <a:t>Längere  grüne Ampelphasen </a:t>
            </a:r>
            <a:r>
              <a:rPr lang="de-DE" dirty="0"/>
              <a:t>für </a:t>
            </a:r>
            <a:r>
              <a:rPr lang="de-DE" dirty="0" smtClean="0"/>
              <a:t>Fußgänger*innen</a:t>
            </a:r>
          </a:p>
          <a:p>
            <a:endParaRPr lang="de-DE" dirty="0"/>
          </a:p>
          <a:p>
            <a:r>
              <a:rPr lang="de-DE" dirty="0" smtClean="0"/>
              <a:t>Mehr Sitzmöglichkeiten und Unterarmgehstützen-Halter</a:t>
            </a:r>
            <a:br>
              <a:rPr lang="de-DE" dirty="0" smtClean="0"/>
            </a:br>
            <a:r>
              <a:rPr lang="de-DE" dirty="0" smtClean="0"/>
              <a:t>im öffentlich zugänglichen Raum (Behörden, Geschäfte etc.)</a:t>
            </a:r>
          </a:p>
          <a:p>
            <a:endParaRPr lang="de-DE" dirty="0"/>
          </a:p>
          <a:p>
            <a:r>
              <a:rPr lang="de-DE" dirty="0" smtClean="0"/>
              <a:t>Sichtbare Kennzeichnung </a:t>
            </a:r>
            <a:r>
              <a:rPr lang="de-DE" dirty="0"/>
              <a:t>von (barrierefreien) </a:t>
            </a:r>
            <a:r>
              <a:rPr lang="de-DE" dirty="0" smtClean="0"/>
              <a:t>Toiletten</a:t>
            </a:r>
          </a:p>
          <a:p>
            <a:endParaRPr lang="de-DE" dirty="0"/>
          </a:p>
          <a:p>
            <a:r>
              <a:rPr lang="de-DE" dirty="0" smtClean="0"/>
              <a:t>Mehr barrierefreie Trinkwasserbrunnen und Bepflanzung</a:t>
            </a:r>
          </a:p>
          <a:p>
            <a:endParaRPr lang="de-DE" dirty="0"/>
          </a:p>
          <a:p>
            <a:r>
              <a:rPr lang="de-DE" dirty="0" smtClean="0"/>
              <a:t>Ausgewogene sozio-kulturelle Vielfalt in allen Bezirken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3467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EE7202"/>
                </a:solidFill>
              </a:rPr>
              <a:t>Ziel: Teilhabe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de-DE" dirty="0" smtClean="0"/>
          </a:p>
          <a:p>
            <a:r>
              <a:rPr lang="de-DE" sz="2600" dirty="0" smtClean="0"/>
              <a:t>Barrierefrei zu bedienende Info-Points</a:t>
            </a:r>
            <a:br>
              <a:rPr lang="de-DE" sz="2600" dirty="0" smtClean="0"/>
            </a:br>
            <a:r>
              <a:rPr lang="de-DE" sz="2600" dirty="0" smtClean="0"/>
              <a:t>im öffentlich zugänglichen Raum</a:t>
            </a:r>
          </a:p>
          <a:p>
            <a:endParaRPr lang="de-DE" sz="2600" dirty="0"/>
          </a:p>
          <a:p>
            <a:r>
              <a:rPr lang="de-DE" sz="2600" dirty="0" smtClean="0"/>
              <a:t>Barrierefreier Zugang zu allen Mitteln,</a:t>
            </a:r>
            <a:br>
              <a:rPr lang="de-DE" sz="2600" dirty="0" smtClean="0"/>
            </a:br>
            <a:r>
              <a:rPr lang="de-DE" sz="2600" dirty="0" smtClean="0"/>
              <a:t>sowohl analog als auch digital</a:t>
            </a:r>
          </a:p>
          <a:p>
            <a:endParaRPr lang="de-DE" sz="2600" dirty="0"/>
          </a:p>
          <a:p>
            <a:r>
              <a:rPr lang="de-DE" sz="2600" dirty="0" smtClean="0"/>
              <a:t>„Angsträume“ für Frauen*, Minderheiten, Ältere</a:t>
            </a:r>
            <a:br>
              <a:rPr lang="de-DE" sz="2600" dirty="0" smtClean="0"/>
            </a:br>
            <a:r>
              <a:rPr lang="de-DE" sz="2600" dirty="0" smtClean="0"/>
              <a:t>und</a:t>
            </a:r>
            <a:r>
              <a:rPr lang="de-DE" sz="2600" dirty="0"/>
              <a:t> </a:t>
            </a:r>
            <a:r>
              <a:rPr lang="de-DE" sz="2600" dirty="0" smtClean="0"/>
              <a:t>Kinder, durch Notfalltechnologien beseitigen</a:t>
            </a:r>
          </a:p>
          <a:p>
            <a:endParaRPr lang="de-DE" sz="2600" dirty="0" smtClean="0"/>
          </a:p>
          <a:p>
            <a:r>
              <a:rPr lang="de-DE" sz="2600" dirty="0" smtClean="0"/>
              <a:t>Flexiblere Mobilität, durch spontan einsetzbare </a:t>
            </a:r>
            <a:r>
              <a:rPr lang="de-DE" sz="2600" dirty="0" err="1" smtClean="0"/>
              <a:t>Rufbusse</a:t>
            </a:r>
            <a:endParaRPr lang="de-DE" sz="2600" dirty="0"/>
          </a:p>
        </p:txBody>
      </p:sp>
    </p:spTree>
    <p:extLst>
      <p:ext uri="{BB962C8B-B14F-4D97-AF65-F5344CB8AC3E}">
        <p14:creationId xmlns:p14="http://schemas.microsoft.com/office/powerpoint/2010/main" val="4057301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</Words>
  <Application>Microsoft Office PowerPoint</Application>
  <PresentationFormat>Bildschirmpräsentation (4:3)</PresentationFormat>
  <Paragraphs>38</Paragraphs>
  <Slides>5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6" baseType="lpstr">
      <vt:lpstr>Larissa</vt:lpstr>
      <vt:lpstr>PowerPoint-Präsentation</vt:lpstr>
      <vt:lpstr>Ziel: Barrierefreiheit</vt:lpstr>
      <vt:lpstr>Ziel: Wohnen</vt:lpstr>
      <vt:lpstr>Ziel: Umfeld</vt:lpstr>
      <vt:lpstr>Ziel: Teilhabe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Saskia Dworatzek</dc:creator>
  <cp:lastModifiedBy>Saskia Dworatzek</cp:lastModifiedBy>
  <cp:revision>34</cp:revision>
  <dcterms:created xsi:type="dcterms:W3CDTF">2026-06-05T11:06:05Z</dcterms:created>
  <dcterms:modified xsi:type="dcterms:W3CDTF">2026-06-26T14:42:16Z</dcterms:modified>
</cp:coreProperties>
</file>